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Merriweather Black"/>
      <p:bold r:id="rId29"/>
      <p:boldItalic r:id="rId30"/>
    </p:embeddedFont>
    <p:embeddedFont>
      <p:font typeface="Merriweather"/>
      <p:regular r:id="rId31"/>
      <p:bold r:id="rId32"/>
      <p:italic r:id="rId33"/>
      <p:boldItalic r:id="rId34"/>
    </p:embeddedFont>
    <p:embeddedFont>
      <p:font typeface="Open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erriweatherBlack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erriweather-regular.fntdata"/><Relationship Id="rId30" Type="http://schemas.openxmlformats.org/officeDocument/2006/relationships/font" Target="fonts/MerriweatherBlack-boldItalic.fntdata"/><Relationship Id="rId11" Type="http://schemas.openxmlformats.org/officeDocument/2006/relationships/slide" Target="slides/slide6.xml"/><Relationship Id="rId33" Type="http://schemas.openxmlformats.org/officeDocument/2006/relationships/font" Target="fonts/Merriweather-italic.fntdata"/><Relationship Id="rId10" Type="http://schemas.openxmlformats.org/officeDocument/2006/relationships/slide" Target="slides/slide5.xml"/><Relationship Id="rId32" Type="http://schemas.openxmlformats.org/officeDocument/2006/relationships/font" Target="fonts/Merriweather-bold.fntdata"/><Relationship Id="rId13" Type="http://schemas.openxmlformats.org/officeDocument/2006/relationships/slide" Target="slides/slide8.xml"/><Relationship Id="rId35" Type="http://schemas.openxmlformats.org/officeDocument/2006/relationships/font" Target="fonts/OpenSans-regular.fntdata"/><Relationship Id="rId12" Type="http://schemas.openxmlformats.org/officeDocument/2006/relationships/slide" Target="slides/slide7.xml"/><Relationship Id="rId34" Type="http://schemas.openxmlformats.org/officeDocument/2006/relationships/font" Target="fonts/Merriweather-boldItalic.fntdata"/><Relationship Id="rId15" Type="http://schemas.openxmlformats.org/officeDocument/2006/relationships/slide" Target="slides/slide10.xml"/><Relationship Id="rId37" Type="http://schemas.openxmlformats.org/officeDocument/2006/relationships/font" Target="fonts/OpenSans-italic.fntdata"/><Relationship Id="rId14" Type="http://schemas.openxmlformats.org/officeDocument/2006/relationships/slide" Target="slides/slide9.xml"/><Relationship Id="rId36" Type="http://schemas.openxmlformats.org/officeDocument/2006/relationships/font" Target="fonts/OpenSans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OpenSans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99c0f37a5_3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99c0f37a5_3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99c0f37a5_3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99c0f37a5_3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99c0f37a5_3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99c0f37a5_3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99c0f37a5_0_4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99c0f37a5_0_4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99c0f37a5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99c0f37a5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2"/>
                </a:solidFill>
              </a:rPr>
              <a:t>https://cpcjalliance.org/femicide/organizations-activists/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99c0f37a5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99c0f37a5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99c0f37a5_3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99c0f37a5_3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99c0f37a5_3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99c0f37a5_3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99c0f37a5_3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99c0f37a5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99c0f37a5_3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99c0f37a5_3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99c0f37a5_0_4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99c0f37a5_0_4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99c0f37a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99c0f37a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99c0f37a5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99c0f37a5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99c0f37a5_0_4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99c0f37a5_0_4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99c0f37a5_0_4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99c0f37a5_0_4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99c0f37a5_0_4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99c0f37a5_0_4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9a00c2d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9a00c2d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99c0f37a5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99c0f37a5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Relationship Id="rId6" Type="http://schemas.openxmlformats.org/officeDocument/2006/relationships/hyperlink" Target="https://www.bbc.com/portuguese/internacional-36731177" TargetMode="External"/><Relationship Id="rId7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cpcjalliance.org/femicide/organizations-activists/" TargetMode="External"/><Relationship Id="rId4" Type="http://schemas.openxmlformats.org/officeDocument/2006/relationships/hyperlink" Target="http://www.refworld.org/docid/532066034.html" TargetMode="External"/><Relationship Id="rId5" Type="http://schemas.openxmlformats.org/officeDocument/2006/relationships/image" Target="../media/image26.png"/><Relationship Id="rId6" Type="http://schemas.openxmlformats.org/officeDocument/2006/relationships/image" Target="../media/image23.png"/><Relationship Id="rId7" Type="http://schemas.openxmlformats.org/officeDocument/2006/relationships/image" Target="../media/image30.png"/><Relationship Id="rId8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hyperlink" Target="https://veja.abril.com.br/especiais/o-mapa-da-violencia-armada-nos-eua/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35.png"/><Relationship Id="rId7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kaggle.com/jameslko/gun-violence-data" TargetMode="External"/><Relationship Id="rId4" Type="http://schemas.openxmlformats.org/officeDocument/2006/relationships/hyperlink" Target="https://www.kaggle.com/muonneutrino/us-census-demographic-data" TargetMode="External"/><Relationship Id="rId5" Type="http://schemas.openxmlformats.org/officeDocument/2006/relationships/hyperlink" Target="https://www.kaggle.com/noriuk/us-educational-finance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11" Type="http://schemas.openxmlformats.org/officeDocument/2006/relationships/hyperlink" Target="https://www.indexmundi.com/g/g.aspx?c=us&amp;v=65&amp;l=pt" TargetMode="External"/><Relationship Id="rId10" Type="http://schemas.openxmlformats.org/officeDocument/2006/relationships/image" Target="../media/image18.png"/><Relationship Id="rId9" Type="http://schemas.openxmlformats.org/officeDocument/2006/relationships/image" Target="../media/image6.png"/><Relationship Id="rId5" Type="http://schemas.openxmlformats.org/officeDocument/2006/relationships/hyperlink" Target="https://www.indexmundi.com/g/g.aspx?c=us&amp;v=65&amp;l=pt" TargetMode="External"/><Relationship Id="rId6" Type="http://schemas.openxmlformats.org/officeDocument/2006/relationships/image" Target="../media/image10.png"/><Relationship Id="rId7" Type="http://schemas.openxmlformats.org/officeDocument/2006/relationships/image" Target="../media/image7.png"/><Relationship Id="rId8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Relationship Id="rId4" Type="http://schemas.openxmlformats.org/officeDocument/2006/relationships/hyperlink" Target="https://exame.abril.com.br/mundo/mais-de-140-milhoes-de-pessoas-sao-pobres-nos-estados-unidos-denuncia-ong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idx="4294967295" type="title"/>
          </p:nvPr>
        </p:nvSpPr>
        <p:spPr>
          <a:xfrm>
            <a:off x="143875" y="861400"/>
            <a:ext cx="4362000" cy="15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da </a:t>
            </a:r>
            <a:r>
              <a:rPr lang="pt-BR"/>
              <a:t>Violência Armada e suas características 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incidências nos EUA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/>
          <p:cNvSpPr txBox="1"/>
          <p:nvPr>
            <p:ph idx="1" type="body"/>
          </p:nvPr>
        </p:nvSpPr>
        <p:spPr>
          <a:xfrm>
            <a:off x="338225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Lerisson Freitas (lff3)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Matheus Raz (mrol)</a:t>
            </a:r>
            <a:endParaRPr sz="1800"/>
          </a:p>
        </p:txBody>
      </p:sp>
      <p:pic>
        <p:nvPicPr>
          <p:cNvPr id="66" name="Google Shape;66;p13"/>
          <p:cNvPicPr preferRelativeResize="0"/>
          <p:nvPr/>
        </p:nvPicPr>
        <p:blipFill rotWithShape="1">
          <a:blip r:embed="rId3">
            <a:alphaModFix/>
          </a:blip>
          <a:srcRect b="2658" l="1829" r="6241" t="3054"/>
          <a:stretch/>
        </p:blipFill>
        <p:spPr>
          <a:xfrm>
            <a:off x="4094050" y="132550"/>
            <a:ext cx="5049951" cy="409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0" y="0"/>
            <a:ext cx="9144000" cy="12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Hipótese 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“</a:t>
            </a:r>
            <a:r>
              <a:rPr b="1" lang="pt-BR" sz="1800"/>
              <a:t>Os estados com alto Índice de Pobreza possuem uma maior mortalidade em incidentes do que estados que possuam baixo índice”</a:t>
            </a:r>
            <a:endParaRPr b="1" sz="1800"/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788" y="1315800"/>
            <a:ext cx="8318824" cy="3798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Google Shape;136;p22"/>
          <p:cNvCxnSpPr/>
          <p:nvPr/>
        </p:nvCxnSpPr>
        <p:spPr>
          <a:xfrm flipH="1">
            <a:off x="1863225" y="1672850"/>
            <a:ext cx="472500" cy="406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7" name="Google Shape;13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975" y="1344575"/>
            <a:ext cx="7977575" cy="3741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Google Shape;138;p22"/>
          <p:cNvCxnSpPr/>
          <p:nvPr/>
        </p:nvCxnSpPr>
        <p:spPr>
          <a:xfrm flipH="1">
            <a:off x="2015625" y="1825250"/>
            <a:ext cx="472500" cy="406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0" y="0"/>
            <a:ext cx="9144000" cy="12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Hipótese 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“</a:t>
            </a:r>
            <a:r>
              <a:rPr b="1" lang="pt-BR" sz="1800"/>
              <a:t>Os estados com alto Índice de Pobreza possuem uma maior mortalidade em incidentes do que estados que possuam baixo índice”</a:t>
            </a:r>
            <a:endParaRPr b="1" sz="1800"/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8500" y="1392000"/>
            <a:ext cx="5471526" cy="35991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23"/>
          <p:cNvCxnSpPr/>
          <p:nvPr/>
        </p:nvCxnSpPr>
        <p:spPr>
          <a:xfrm flipH="1">
            <a:off x="4390575" y="1484100"/>
            <a:ext cx="472500" cy="406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6" name="Google Shape;14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72343"/>
            <a:ext cx="3303700" cy="2673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484099"/>
            <a:ext cx="3303700" cy="58825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3"/>
          <p:cNvSpPr/>
          <p:nvPr/>
        </p:nvSpPr>
        <p:spPr>
          <a:xfrm>
            <a:off x="210125" y="2670075"/>
            <a:ext cx="3175200" cy="275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3"/>
          <p:cNvSpPr txBox="1"/>
          <p:nvPr>
            <p:ph type="title"/>
          </p:nvPr>
        </p:nvSpPr>
        <p:spPr>
          <a:xfrm>
            <a:off x="5463250" y="2571750"/>
            <a:ext cx="3890700" cy="12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0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0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3000">
                <a:solidFill>
                  <a:schemeClr val="accent1"/>
                </a:solidFill>
              </a:rPr>
              <a:t>Confirmada!</a:t>
            </a:r>
            <a:endParaRPr i="1" sz="3000">
              <a:solidFill>
                <a:schemeClr val="accent1"/>
              </a:solidFill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3338625" y="4658100"/>
            <a:ext cx="14697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Fonte: </a:t>
            </a:r>
            <a:r>
              <a:rPr b="1" lang="pt-BR" u="sng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  <a:hlinkClick r:id="rId6"/>
              </a:rPr>
              <a:t>BBC</a:t>
            </a:r>
            <a:endParaRPr b="1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925" y="1305475"/>
            <a:ext cx="3303699" cy="383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3"/>
          <p:cNvSpPr txBox="1"/>
          <p:nvPr/>
        </p:nvSpPr>
        <p:spPr>
          <a:xfrm>
            <a:off x="3385325" y="13920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“</a:t>
            </a:r>
            <a:r>
              <a:rPr lang="pt-BR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Califórnia aprovou em um plebiscito alta nos impostos para os ricos.”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0" y="0"/>
            <a:ext cx="9144000" cy="12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Hipótese 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“Os estados com alto Índice de Pobreza possuem uma maior mortalidade em incidentes do que estados que possuam baixo índice”</a:t>
            </a:r>
            <a:endParaRPr b="1" sz="1800"/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92000"/>
            <a:ext cx="3599100" cy="359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8500" y="1392000"/>
            <a:ext cx="5471526" cy="35991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24"/>
          <p:cNvCxnSpPr/>
          <p:nvPr/>
        </p:nvCxnSpPr>
        <p:spPr>
          <a:xfrm flipH="1">
            <a:off x="4390575" y="1484100"/>
            <a:ext cx="472500" cy="406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3469300" y="0"/>
            <a:ext cx="23784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Hipótese 3</a:t>
            </a:r>
            <a:endParaRPr/>
          </a:p>
        </p:txBody>
      </p:sp>
      <p:sp>
        <p:nvSpPr>
          <p:cNvPr id="174" name="Google Shape;174;p26"/>
          <p:cNvSpPr txBox="1"/>
          <p:nvPr>
            <p:ph idx="1" type="body"/>
          </p:nvPr>
        </p:nvSpPr>
        <p:spPr>
          <a:xfrm>
            <a:off x="296500" y="331825"/>
            <a:ext cx="8724000" cy="10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“A quantidade de mulheres que são vítimas em crimes tende a diminuir ao longo dos anos em cada estado”</a:t>
            </a:r>
            <a:endParaRPr b="1" sz="18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75" name="Google Shape;175;p26"/>
          <p:cNvSpPr txBox="1"/>
          <p:nvPr/>
        </p:nvSpPr>
        <p:spPr>
          <a:xfrm>
            <a:off x="-30850" y="1358325"/>
            <a:ext cx="39171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An important outcome of this symposium was the signature of the </a:t>
            </a:r>
            <a:r>
              <a:rPr lang="pt-BR" u="sng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3"/>
              </a:rPr>
              <a:t>“Vienna Declaration on Femicide”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On the last day of the May 2014 Crime Commission, NGO, UNODC and Member States representatives discussed the progress made in implementing </a:t>
            </a:r>
            <a:r>
              <a:rPr lang="pt-BR" u="sng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4"/>
              </a:rPr>
              <a:t>resolution A/C.3/68/L.8</a:t>
            </a:r>
            <a:r>
              <a:rPr lang="pt-BR">
                <a:solidFill>
                  <a:schemeClr val="dk1"/>
                </a:solidFill>
              </a:rPr>
              <a:t> (18/12/2013)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6" name="Google Shape;17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3525" y="1327700"/>
            <a:ext cx="5226975" cy="382292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6"/>
          <p:cNvSpPr txBox="1"/>
          <p:nvPr/>
        </p:nvSpPr>
        <p:spPr>
          <a:xfrm>
            <a:off x="593150" y="4111825"/>
            <a:ext cx="2669100" cy="8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3000">
                <a:solidFill>
                  <a:schemeClr val="dk1"/>
                </a:solidFill>
              </a:rPr>
              <a:t>Confirmada!</a:t>
            </a:r>
            <a:endParaRPr i="1" sz="3000">
              <a:solidFill>
                <a:schemeClr val="dk1"/>
              </a:solidFill>
            </a:endParaRPr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875" y="1327701"/>
            <a:ext cx="5140276" cy="373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86250" y="1324288"/>
            <a:ext cx="5226975" cy="367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65300" y="1358325"/>
            <a:ext cx="5060125" cy="367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3382800" y="315400"/>
            <a:ext cx="3133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Aprendizagem</a:t>
            </a:r>
            <a:endParaRPr/>
          </a:p>
        </p:txBody>
      </p:sp>
      <p:pic>
        <p:nvPicPr>
          <p:cNvPr id="186" name="Google Shape;1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48919"/>
            <a:ext cx="9144000" cy="226486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7"/>
          <p:cNvSpPr/>
          <p:nvPr/>
        </p:nvSpPr>
        <p:spPr>
          <a:xfrm>
            <a:off x="100" y="3319025"/>
            <a:ext cx="9144000" cy="21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7"/>
          <p:cNvSpPr txBox="1"/>
          <p:nvPr>
            <p:ph type="title"/>
          </p:nvPr>
        </p:nvSpPr>
        <p:spPr>
          <a:xfrm>
            <a:off x="2618625" y="1332250"/>
            <a:ext cx="47889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00"/>
                </a:solidFill>
              </a:rPr>
              <a:t>Dados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3382800" y="315400"/>
            <a:ext cx="3133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Aprendizagem</a:t>
            </a:r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025" y="1909050"/>
            <a:ext cx="8056399" cy="312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8"/>
          <p:cNvSpPr txBox="1"/>
          <p:nvPr>
            <p:ph type="title"/>
          </p:nvPr>
        </p:nvSpPr>
        <p:spPr>
          <a:xfrm>
            <a:off x="2618625" y="1332250"/>
            <a:ext cx="47889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00"/>
                </a:solidFill>
              </a:rPr>
              <a:t>Self-organizing map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196" name="Google Shape;1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025" y="1909050"/>
            <a:ext cx="8056399" cy="312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8"/>
          <p:cNvSpPr/>
          <p:nvPr/>
        </p:nvSpPr>
        <p:spPr>
          <a:xfrm>
            <a:off x="3765950" y="1880275"/>
            <a:ext cx="4986000" cy="322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8"/>
          <p:cNvSpPr txBox="1"/>
          <p:nvPr>
            <p:ph type="title"/>
          </p:nvPr>
        </p:nvSpPr>
        <p:spPr>
          <a:xfrm>
            <a:off x="6122025" y="3157900"/>
            <a:ext cx="2866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00"/>
                </a:solidFill>
              </a:rPr>
              <a:t>Heat map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199" name="Google Shape;199;p28"/>
          <p:cNvPicPr preferRelativeResize="0"/>
          <p:nvPr/>
        </p:nvPicPr>
        <p:blipFill rotWithShape="1">
          <a:blip r:embed="rId4">
            <a:alphaModFix/>
          </a:blip>
          <a:srcRect b="0" l="0" r="0" t="4205"/>
          <a:stretch/>
        </p:blipFill>
        <p:spPr>
          <a:xfrm>
            <a:off x="166900" y="1909050"/>
            <a:ext cx="4883725" cy="312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/>
          <p:nvPr>
            <p:ph type="title"/>
          </p:nvPr>
        </p:nvSpPr>
        <p:spPr>
          <a:xfrm>
            <a:off x="3382800" y="315400"/>
            <a:ext cx="3133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Aprendizagem</a:t>
            </a:r>
            <a:endParaRPr/>
          </a:p>
        </p:txBody>
      </p:sp>
      <p:sp>
        <p:nvSpPr>
          <p:cNvPr id="205" name="Google Shape;205;p29"/>
          <p:cNvSpPr txBox="1"/>
          <p:nvPr>
            <p:ph type="title"/>
          </p:nvPr>
        </p:nvSpPr>
        <p:spPr>
          <a:xfrm>
            <a:off x="4285000" y="1240400"/>
            <a:ext cx="17379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00"/>
                </a:solidFill>
              </a:rPr>
              <a:t>Cluster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206" name="Google Shape;20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750" y="1574950"/>
            <a:ext cx="3771025" cy="333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8875" y="1606475"/>
            <a:ext cx="5100576" cy="333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505" y="1574950"/>
            <a:ext cx="2734544" cy="3338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29"/>
          <p:cNvCxnSpPr>
            <a:stCxn id="208" idx="3"/>
          </p:cNvCxnSpPr>
          <p:nvPr/>
        </p:nvCxnSpPr>
        <p:spPr>
          <a:xfrm>
            <a:off x="3258050" y="3244375"/>
            <a:ext cx="1754400" cy="134100"/>
          </a:xfrm>
          <a:prstGeom prst="straightConnector1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0" name="Google Shape;210;p29"/>
          <p:cNvSpPr/>
          <p:nvPr/>
        </p:nvSpPr>
        <p:spPr>
          <a:xfrm>
            <a:off x="5183050" y="1725350"/>
            <a:ext cx="1089000" cy="3057300"/>
          </a:xfrm>
          <a:prstGeom prst="rect">
            <a:avLst/>
          </a:prstGeom>
          <a:noFill/>
          <a:ln cap="flat" cmpd="sng" w="9525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/>
          <p:nvPr>
            <p:ph type="title"/>
          </p:nvPr>
        </p:nvSpPr>
        <p:spPr>
          <a:xfrm>
            <a:off x="1904550" y="0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Tendências Futuras </a:t>
            </a:r>
            <a:endParaRPr sz="3600"/>
          </a:p>
        </p:txBody>
      </p:sp>
      <p:sp>
        <p:nvSpPr>
          <p:cNvPr id="216" name="Google Shape;216;p30"/>
          <p:cNvSpPr txBox="1"/>
          <p:nvPr>
            <p:ph idx="1" type="body"/>
          </p:nvPr>
        </p:nvSpPr>
        <p:spPr>
          <a:xfrm>
            <a:off x="392425" y="1629150"/>
            <a:ext cx="5334900" cy="28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pt-BR" sz="1800">
                <a:solidFill>
                  <a:srgbClr val="FFFFFF"/>
                </a:solidFill>
              </a:rPr>
              <a:t>F</a:t>
            </a:r>
            <a:r>
              <a:rPr lang="pt-BR" sz="1800">
                <a:solidFill>
                  <a:srgbClr val="FFFFFF"/>
                </a:solidFill>
              </a:rPr>
              <a:t>azer processamento dos campos de textos baseados em </a:t>
            </a:r>
            <a:r>
              <a:rPr lang="pt-BR" sz="1800">
                <a:solidFill>
                  <a:srgbClr val="FFFFFF"/>
                </a:solidFill>
              </a:rPr>
              <a:t>processamento</a:t>
            </a:r>
            <a:r>
              <a:rPr lang="pt-BR" sz="1800">
                <a:solidFill>
                  <a:srgbClr val="FFFFFF"/>
                </a:solidFill>
              </a:rPr>
              <a:t> de </a:t>
            </a:r>
            <a:r>
              <a:rPr lang="pt-BR" sz="1800">
                <a:solidFill>
                  <a:srgbClr val="FFFFFF"/>
                </a:solidFill>
              </a:rPr>
              <a:t>Linguagem</a:t>
            </a:r>
            <a:r>
              <a:rPr lang="pt-BR" sz="1800">
                <a:solidFill>
                  <a:srgbClr val="FFFFFF"/>
                </a:solidFill>
              </a:rPr>
              <a:t> Natural.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pt-BR" sz="1800">
                <a:solidFill>
                  <a:srgbClr val="FFFFFF"/>
                </a:solidFill>
              </a:rPr>
              <a:t>Executar análises que levem em consideração as leis específicas de cada estado sobre porte de armas.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pt-BR" sz="1800">
                <a:solidFill>
                  <a:srgbClr val="FFFFFF"/>
                </a:solidFill>
              </a:rPr>
              <a:t>Considerar outros aspectos sociais ou não, que possam aumentar ou diminuir o</a:t>
            </a:r>
            <a:r>
              <a:rPr lang="pt-BR" sz="1800">
                <a:solidFill>
                  <a:srgbClr val="FFFFFF"/>
                </a:solidFill>
              </a:rPr>
              <a:t>s</a:t>
            </a:r>
            <a:r>
              <a:rPr lang="pt-BR" sz="1800">
                <a:solidFill>
                  <a:srgbClr val="FFFFFF"/>
                </a:solidFill>
              </a:rPr>
              <a:t> incidentes por armas de fogo.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/>
          <p:nvPr>
            <p:ph type="title"/>
          </p:nvPr>
        </p:nvSpPr>
        <p:spPr>
          <a:xfrm>
            <a:off x="110200" y="1017725"/>
            <a:ext cx="4749900" cy="139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>
                <a:solidFill>
                  <a:schemeClr val="accent2"/>
                </a:solidFill>
              </a:rPr>
              <a:t>Obrigado!</a:t>
            </a:r>
            <a:endParaRPr sz="7200">
              <a:solidFill>
                <a:schemeClr val="accent2"/>
              </a:solidFill>
            </a:endParaRPr>
          </a:p>
        </p:txBody>
      </p:sp>
      <p:sp>
        <p:nvSpPr>
          <p:cNvPr id="222" name="Google Shape;222;p31"/>
          <p:cNvSpPr txBox="1"/>
          <p:nvPr>
            <p:ph type="title"/>
          </p:nvPr>
        </p:nvSpPr>
        <p:spPr>
          <a:xfrm>
            <a:off x="110200" y="2415125"/>
            <a:ext cx="5899500" cy="139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Alguma pergunta?</a:t>
            </a:r>
            <a:endParaRPr sz="3600"/>
          </a:p>
        </p:txBody>
      </p:sp>
      <p:pic>
        <p:nvPicPr>
          <p:cNvPr id="223" name="Google Shape;223;p31"/>
          <p:cNvPicPr preferRelativeResize="0"/>
          <p:nvPr/>
        </p:nvPicPr>
        <p:blipFill rotWithShape="1">
          <a:blip r:embed="rId3">
            <a:alphaModFix/>
          </a:blip>
          <a:srcRect b="1407" l="1774" r="2320" t="2160"/>
          <a:stretch/>
        </p:blipFill>
        <p:spPr>
          <a:xfrm>
            <a:off x="4802525" y="0"/>
            <a:ext cx="44218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idx="4294967295" type="body"/>
          </p:nvPr>
        </p:nvSpPr>
        <p:spPr>
          <a:xfrm>
            <a:off x="324950" y="1943925"/>
            <a:ext cx="3303000" cy="24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pt-BR" sz="2400">
                <a:solidFill>
                  <a:schemeClr val="dk1"/>
                </a:solidFill>
              </a:rPr>
              <a:t>Motivação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pt-BR" sz="2400">
                <a:solidFill>
                  <a:schemeClr val="dk1"/>
                </a:solidFill>
              </a:rPr>
              <a:t>Pré-processamento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pt-BR" sz="2400">
                <a:solidFill>
                  <a:schemeClr val="dk1"/>
                </a:solidFill>
              </a:rPr>
              <a:t>Hipóteses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pt-BR" sz="2400">
                <a:solidFill>
                  <a:schemeClr val="dk1"/>
                </a:solidFill>
              </a:rPr>
              <a:t>Aprendizagem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pt-BR" sz="2400">
                <a:solidFill>
                  <a:schemeClr val="dk1"/>
                </a:solidFill>
              </a:rPr>
              <a:t>Tendências Futuras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72" name="Google Shape;72;p14"/>
          <p:cNvSpPr txBox="1"/>
          <p:nvPr>
            <p:ph type="title"/>
          </p:nvPr>
        </p:nvSpPr>
        <p:spPr>
          <a:xfrm>
            <a:off x="3748800" y="288925"/>
            <a:ext cx="16464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Agenda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246125" y="-24400"/>
            <a:ext cx="3706500" cy="31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13970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pt-BR" sz="2400">
                <a:solidFill>
                  <a:srgbClr val="FFFFFF"/>
                </a:solidFill>
              </a:rPr>
              <a:t>Com mais de 30.000 mortes por ano causadas por armas de fogo; os EUA lideram o ranking de violência entre as nações desenvolvidas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1175" y="0"/>
            <a:ext cx="4982825" cy="508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623400" y="166475"/>
            <a:ext cx="76224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Mapa da </a:t>
            </a:r>
            <a:r>
              <a:rPr lang="pt-BR" sz="2400">
                <a:solidFill>
                  <a:srgbClr val="FFFFFF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violência</a:t>
            </a:r>
            <a:r>
              <a:rPr lang="pt-BR" sz="2400">
                <a:solidFill>
                  <a:srgbClr val="FFFFFF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 armada nos EUA entre os anos de 2013 à 2016</a:t>
            </a:r>
            <a:endParaRPr sz="2400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 rotWithShape="1">
          <a:blip r:embed="rId3">
            <a:alphaModFix/>
          </a:blip>
          <a:srcRect b="0" l="0" r="0" t="1777"/>
          <a:stretch/>
        </p:blipFill>
        <p:spPr>
          <a:xfrm>
            <a:off x="0" y="1285800"/>
            <a:ext cx="5904049" cy="38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5904050" y="4749600"/>
            <a:ext cx="16728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Fonte: </a:t>
            </a:r>
            <a:r>
              <a:rPr lang="pt-BR" u="sng">
                <a:solidFill>
                  <a:schemeClr val="hlink"/>
                </a:solidFill>
                <a:hlinkClick r:id="rId4"/>
              </a:rPr>
              <a:t>Veja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4749" y="1357311"/>
            <a:ext cx="1742600" cy="37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84741" y="1357313"/>
            <a:ext cx="1805983" cy="37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23675" y="1285800"/>
            <a:ext cx="1880525" cy="37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2680350" y="408150"/>
            <a:ext cx="37833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Pré-processamento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205650" y="1757475"/>
            <a:ext cx="8835000" cy="23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Bases: </a:t>
            </a:r>
            <a:r>
              <a:rPr lang="pt-BR" sz="18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Gun Violence</a:t>
            </a:r>
            <a:r>
              <a:rPr lang="pt-BR" sz="1800"/>
              <a:t>, </a:t>
            </a:r>
            <a:r>
              <a:rPr lang="pt-BR" sz="180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US Census Demographic</a:t>
            </a:r>
            <a:r>
              <a:rPr lang="pt-BR" sz="1800">
                <a:solidFill>
                  <a:srgbClr val="000000"/>
                </a:solidFill>
              </a:rPr>
              <a:t> e </a:t>
            </a:r>
            <a:r>
              <a:rPr lang="pt-BR" sz="180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U.S. Educational Finances</a:t>
            </a:r>
            <a:endParaRPr sz="18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Dados descritivos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Transcrição numérica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Cruzamento entre a base principal e outros datasets (Educação / Censo)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Limpeza de dados irrelevantes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382800" y="63625"/>
            <a:ext cx="23784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Hipótese 1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473850" y="327500"/>
            <a:ext cx="8196300" cy="11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pt-BR"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“A quantidade de incidentes cometidos por menores de idade é maior em estados que possuem baixo investimento em educação”</a:t>
            </a:r>
            <a:endParaRPr b="1" sz="18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50" y="1593550"/>
            <a:ext cx="3730475" cy="159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6450" y="1265600"/>
            <a:ext cx="5254499" cy="387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572700" y="3601225"/>
            <a:ext cx="2080500" cy="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3000">
                <a:solidFill>
                  <a:schemeClr val="dk1"/>
                </a:solidFill>
              </a:rPr>
              <a:t>Refutada!</a:t>
            </a:r>
            <a:endParaRPr i="1" sz="3000">
              <a:solidFill>
                <a:schemeClr val="dk1"/>
              </a:solidFill>
            </a:endParaRPr>
          </a:p>
        </p:txBody>
      </p:sp>
      <p:pic>
        <p:nvPicPr>
          <p:cNvPr id="109" name="Google Shape;109;p19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6300" y="1593550"/>
            <a:ext cx="73914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56450" y="1345850"/>
            <a:ext cx="5121425" cy="371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56450" y="1345850"/>
            <a:ext cx="5004500" cy="371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13275" y="1345850"/>
            <a:ext cx="5254501" cy="36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06814" y="1345850"/>
            <a:ext cx="4763336" cy="36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/>
        </p:nvSpPr>
        <p:spPr>
          <a:xfrm>
            <a:off x="876300" y="4451050"/>
            <a:ext cx="3031200" cy="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400">
                <a:solidFill>
                  <a:schemeClr val="dk1"/>
                </a:solidFill>
              </a:rPr>
              <a:t>Fonte: </a:t>
            </a:r>
            <a:r>
              <a:rPr i="1" lang="pt-BR" sz="2400" u="sng">
                <a:solidFill>
                  <a:schemeClr val="hlink"/>
                </a:solidFill>
                <a:hlinkClick r:id="rId11"/>
              </a:rPr>
              <a:t>Indexmundi</a:t>
            </a:r>
            <a:r>
              <a:rPr i="1" lang="pt-BR" sz="2400">
                <a:solidFill>
                  <a:schemeClr val="dk1"/>
                </a:solidFill>
              </a:rPr>
              <a:t> </a:t>
            </a:r>
            <a:endParaRPr i="1"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/>
          <p:nvPr/>
        </p:nvSpPr>
        <p:spPr>
          <a:xfrm>
            <a:off x="0" y="11900"/>
            <a:ext cx="3571800" cy="5143500"/>
          </a:xfrm>
          <a:prstGeom prst="rect">
            <a:avLst/>
          </a:prstGeom>
          <a:solidFill>
            <a:srgbClr val="000000">
              <a:alpha val="6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0"/>
          <p:cNvSpPr txBox="1"/>
          <p:nvPr/>
        </p:nvSpPr>
        <p:spPr>
          <a:xfrm>
            <a:off x="228600" y="297650"/>
            <a:ext cx="3571800" cy="47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5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Mais de 140 milhões de pessoas são pobres nos EUA, denuncia ONG</a:t>
            </a:r>
            <a:r>
              <a:rPr lang="pt-BR" sz="15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  </a:t>
            </a:r>
            <a:r>
              <a:rPr lang="pt-BR" sz="34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Poor People's</a:t>
            </a:r>
            <a:endParaRPr sz="34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Fonte: </a:t>
            </a:r>
            <a:r>
              <a:rPr lang="pt-BR" sz="1800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4"/>
              </a:rPr>
              <a:t>Exame</a:t>
            </a:r>
            <a:r>
              <a:rPr lang="pt-BR"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 sz="18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0" y="0"/>
            <a:ext cx="9144000" cy="12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Hipótese 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"Os estados com alto Índice de Pobreza possuem uma maior mortalidade em incidentes do que estados que possuam baixo índice”</a:t>
            </a:r>
            <a:endParaRPr b="1" sz="1800"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8725" y="1384200"/>
            <a:ext cx="4121799" cy="375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50" y="1357950"/>
            <a:ext cx="4588125" cy="3706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21"/>
          <p:cNvCxnSpPr/>
          <p:nvPr/>
        </p:nvCxnSpPr>
        <p:spPr>
          <a:xfrm flipH="1">
            <a:off x="1102200" y="1646625"/>
            <a:ext cx="472500" cy="406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" name="Google Shape;129;p21"/>
          <p:cNvCxnSpPr/>
          <p:nvPr/>
        </p:nvCxnSpPr>
        <p:spPr>
          <a:xfrm flipH="1">
            <a:off x="6823325" y="3837850"/>
            <a:ext cx="78600" cy="6429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